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6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7" r:id="rId12"/>
    <p:sldId id="265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09AA6-6324-43B8-95BA-3AA89917C788}" type="datetimeFigureOut">
              <a:rPr lang="en-US" smtClean="0"/>
              <a:pPr/>
              <a:t>7/17/2015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D19F2-3616-425C-87F6-90524B6EF5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09AA6-6324-43B8-95BA-3AA89917C788}" type="datetimeFigureOut">
              <a:rPr lang="en-US" smtClean="0"/>
              <a:pPr/>
              <a:t>7/17/2015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D19F2-3616-425C-87F6-90524B6EF5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09AA6-6324-43B8-95BA-3AA89917C788}" type="datetimeFigureOut">
              <a:rPr lang="en-US" smtClean="0"/>
              <a:pPr/>
              <a:t>7/17/2015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D19F2-3616-425C-87F6-90524B6EF5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09AA6-6324-43B8-95BA-3AA89917C788}" type="datetimeFigureOut">
              <a:rPr lang="en-US" smtClean="0"/>
              <a:pPr/>
              <a:t>7/17/2015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D19F2-3616-425C-87F6-90524B6EF5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09AA6-6324-43B8-95BA-3AA89917C788}" type="datetimeFigureOut">
              <a:rPr lang="en-US" smtClean="0"/>
              <a:pPr/>
              <a:t>7/17/2015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D19F2-3616-425C-87F6-90524B6EF5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09AA6-6324-43B8-95BA-3AA89917C788}" type="datetimeFigureOut">
              <a:rPr lang="en-US" smtClean="0"/>
              <a:pPr/>
              <a:t>7/17/2015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D19F2-3616-425C-87F6-90524B6EF5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09AA6-6324-43B8-95BA-3AA89917C788}" type="datetimeFigureOut">
              <a:rPr lang="en-US" smtClean="0"/>
              <a:pPr/>
              <a:t>7/17/2015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D19F2-3616-425C-87F6-90524B6EF5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09AA6-6324-43B8-95BA-3AA89917C788}" type="datetimeFigureOut">
              <a:rPr lang="en-US" smtClean="0"/>
              <a:pPr/>
              <a:t>7/17/2015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D19F2-3616-425C-87F6-90524B6EF5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09AA6-6324-43B8-95BA-3AA89917C788}" type="datetimeFigureOut">
              <a:rPr lang="en-US" smtClean="0"/>
              <a:pPr/>
              <a:t>7/17/2015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3CD19F2-3616-425C-87F6-90524B6EF5E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09AA6-6324-43B8-95BA-3AA89917C788}" type="datetimeFigureOut">
              <a:rPr lang="en-US" smtClean="0"/>
              <a:pPr/>
              <a:t>7/17/2015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D19F2-3616-425C-87F6-90524B6EF5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09AA6-6324-43B8-95BA-3AA89917C788}" type="datetimeFigureOut">
              <a:rPr lang="en-US" smtClean="0"/>
              <a:pPr/>
              <a:t>7/17/2015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D19F2-3616-425C-87F6-90524B6EF5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5F09AA6-6324-43B8-95BA-3AA89917C788}" type="datetimeFigureOut">
              <a:rPr lang="en-US" smtClean="0"/>
              <a:pPr/>
              <a:t>7/17/2015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3CD19F2-3616-425C-87F6-90524B6EF5E8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OPTICAL FIBER COMMUNICATION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800" y="3352800"/>
            <a:ext cx="6560234" cy="17526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Dr. </a:t>
            </a:r>
            <a:r>
              <a:rPr lang="en-US" dirty="0" err="1" smtClean="0"/>
              <a:t>Pramod</a:t>
            </a:r>
            <a:r>
              <a:rPr lang="en-US" dirty="0" smtClean="0"/>
              <a:t> Kumar Singh</a:t>
            </a:r>
          </a:p>
          <a:p>
            <a:r>
              <a:rPr lang="en-US" dirty="0" smtClean="0"/>
              <a:t>Department of Physics</a:t>
            </a:r>
          </a:p>
          <a:p>
            <a:r>
              <a:rPr lang="en-US" sz="2800" dirty="0" err="1" smtClean="0"/>
              <a:t>Assit</a:t>
            </a:r>
            <a:r>
              <a:rPr lang="en-US" sz="2800" dirty="0" smtClean="0"/>
              <a:t>. Prof. &amp; Head</a:t>
            </a:r>
          </a:p>
          <a:p>
            <a:r>
              <a:rPr lang="en-US" sz="2800" dirty="0" err="1" smtClean="0"/>
              <a:t>Shri</a:t>
            </a:r>
            <a:r>
              <a:rPr lang="en-US" sz="2800" dirty="0" smtClean="0"/>
              <a:t> </a:t>
            </a:r>
            <a:r>
              <a:rPr lang="en-US" sz="2800" dirty="0" err="1" smtClean="0"/>
              <a:t>Sadguru</a:t>
            </a:r>
            <a:r>
              <a:rPr lang="en-US" sz="2800" dirty="0" smtClean="0"/>
              <a:t> </a:t>
            </a:r>
            <a:r>
              <a:rPr lang="en-US" sz="2800" dirty="0" err="1" smtClean="0"/>
              <a:t>Saibaba</a:t>
            </a:r>
            <a:r>
              <a:rPr lang="en-US" sz="2800" smtClean="0"/>
              <a:t> Science &amp; Comm. </a:t>
            </a:r>
            <a:r>
              <a:rPr lang="en-US" sz="2800" dirty="0" smtClean="0"/>
              <a:t>College, </a:t>
            </a:r>
          </a:p>
          <a:p>
            <a:r>
              <a:rPr lang="en-US" sz="2800" dirty="0" err="1" smtClean="0"/>
              <a:t>Ashti</a:t>
            </a:r>
            <a:r>
              <a:rPr lang="en-US" sz="2800" dirty="0" smtClean="0"/>
              <a:t>, Dist.-</a:t>
            </a:r>
            <a:r>
              <a:rPr lang="en-US" sz="2800" dirty="0" err="1" smtClean="0"/>
              <a:t>Gadchiroli</a:t>
            </a:r>
            <a:r>
              <a:rPr lang="en-US" sz="2800" dirty="0" smtClean="0"/>
              <a:t> (MS)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 </a:t>
            </a:r>
          </a:p>
          <a:p>
            <a:r>
              <a:rPr lang="en-US" dirty="0" smtClean="0"/>
              <a:t>Block diagram </a:t>
            </a:r>
          </a:p>
          <a:p>
            <a:r>
              <a:rPr lang="en-US" dirty="0" smtClean="0"/>
              <a:t>Principle </a:t>
            </a:r>
          </a:p>
          <a:p>
            <a:r>
              <a:rPr lang="en-US" dirty="0" smtClean="0"/>
              <a:t>Classification</a:t>
            </a:r>
          </a:p>
          <a:p>
            <a:r>
              <a:rPr lang="en-US" dirty="0" smtClean="0"/>
              <a:t>Advantages</a:t>
            </a:r>
          </a:p>
          <a:p>
            <a:r>
              <a:rPr lang="en-US" dirty="0" smtClean="0"/>
              <a:t>Disadvantages</a:t>
            </a:r>
          </a:p>
          <a:p>
            <a:r>
              <a:rPr lang="en-US" dirty="0" smtClean="0"/>
              <a:t>Applications</a:t>
            </a:r>
          </a:p>
          <a:p>
            <a:r>
              <a:rPr lang="en-US" dirty="0" smtClean="0"/>
              <a:t>Conclusions</a:t>
            </a:r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b="1" dirty="0" smtClean="0"/>
              <a:t>Fiber-optic communication</a:t>
            </a:r>
            <a:r>
              <a:rPr lang="en-US" dirty="0" smtClean="0"/>
              <a:t> is a method of transmitting information from one place to another by sending pulses of light through an </a:t>
            </a:r>
            <a:r>
              <a:rPr lang="en-US" b="1" dirty="0" smtClean="0"/>
              <a:t>optical fiber</a:t>
            </a:r>
            <a:r>
              <a:rPr lang="en-US" dirty="0" smtClean="0"/>
              <a:t> .</a:t>
            </a:r>
          </a:p>
          <a:p>
            <a:pPr algn="just"/>
            <a:r>
              <a:rPr lang="en-US" dirty="0" smtClean="0"/>
              <a:t>An </a:t>
            </a:r>
            <a:r>
              <a:rPr lang="en-US" b="1" dirty="0" smtClean="0"/>
              <a:t>optical fiber</a:t>
            </a:r>
            <a:r>
              <a:rPr lang="en-US" dirty="0" smtClean="0"/>
              <a:t> is a flexible, transparent fiber made by glass (silica) or plastic to a diameter slightly thicker than that of a human hair.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Seeing light  at the end of the tunnel </a:t>
            </a:r>
            <a:endParaRPr lang="en-US" dirty="0"/>
          </a:p>
        </p:txBody>
      </p:sp>
      <p:pic>
        <p:nvPicPr>
          <p:cNvPr id="6" name="Content Placeholder 5" descr="images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828800"/>
            <a:ext cx="4226836" cy="3962400"/>
          </a:xfrm>
        </p:spPr>
      </p:pic>
      <p:sp>
        <p:nvSpPr>
          <p:cNvPr id="1028" name="AutoShape 4" descr="https://encrypted-tbn2.gstatic.com/images?q=tbn:ANd9GcRzJ_jhiGuhG7d3OYB_y5_rlZH1QLs9Mnwe2wjqF-WkvRtNAKW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9" name="Picture 5" descr="C:\Documents and Settings\All Users\Documents\My Pictures\Sample Pictures\images1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1828800"/>
            <a:ext cx="3777484" cy="4038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BLOCK DIAGRAM</a:t>
            </a:r>
            <a:endParaRPr lang="en-US" dirty="0"/>
          </a:p>
        </p:txBody>
      </p:sp>
      <p:pic>
        <p:nvPicPr>
          <p:cNvPr id="4" name="Content Placeholder 3" descr="fig2-1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033587" y="3682206"/>
            <a:ext cx="5076825" cy="895350"/>
          </a:xfrm>
        </p:spPr>
      </p:pic>
      <p:pic>
        <p:nvPicPr>
          <p:cNvPr id="16386" name="Picture 2" descr="C:\Documents and Settings\All Users\Documents\My Pictures\Sample Pictures\images2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1200" y="1676400"/>
            <a:ext cx="4648200" cy="192250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PRINCIPLE OF OPTICAL FIBER</a:t>
            </a:r>
            <a:br>
              <a:rPr lang="en-US" dirty="0" smtClean="0"/>
            </a:br>
            <a:r>
              <a:rPr lang="en-US" dirty="0" smtClean="0"/>
              <a:t>TOTAL INTERNAL REFLECTION </a:t>
            </a:r>
            <a:endParaRPr lang="en-US" dirty="0"/>
          </a:p>
        </p:txBody>
      </p:sp>
      <p:pic>
        <p:nvPicPr>
          <p:cNvPr id="4" name="Content Placeholder 3" descr="1024px-RefractionReflextion.svg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81000" y="3429000"/>
            <a:ext cx="8229600" cy="2555677"/>
          </a:xfrm>
        </p:spPr>
      </p:pic>
      <p:sp>
        <p:nvSpPr>
          <p:cNvPr id="5" name="Rectangle 4"/>
          <p:cNvSpPr/>
          <p:nvPr/>
        </p:nvSpPr>
        <p:spPr>
          <a:xfrm>
            <a:off x="838200" y="1600200"/>
            <a:ext cx="7620000" cy="12888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b="1" dirty="0" smtClean="0"/>
              <a:t>Total internal reflection</a:t>
            </a:r>
            <a:r>
              <a:rPr lang="en-US" dirty="0" smtClean="0"/>
              <a:t> is a phenomenon which occurs when a propagating wave strikes a medium boundary at an angle larger than a particular critical angle with respect to the normal to the surface.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TYPES OF OPTICAL FIBER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are two type</a:t>
            </a:r>
          </a:p>
          <a:p>
            <a:pPr marL="514350" indent="-514350">
              <a:buAutoNum type="alphaUcParenBoth"/>
            </a:pPr>
            <a:r>
              <a:rPr lang="en-US" sz="2800" dirty="0" smtClean="0"/>
              <a:t>The Number of Modes</a:t>
            </a:r>
            <a:br>
              <a:rPr lang="en-US" sz="2800" dirty="0" smtClean="0"/>
            </a:br>
            <a:r>
              <a:rPr lang="en-US" sz="2800" dirty="0" smtClean="0"/>
              <a:t>(</a:t>
            </a:r>
            <a:r>
              <a:rPr lang="en-US" sz="2800" dirty="0" err="1" smtClean="0"/>
              <a:t>i</a:t>
            </a:r>
            <a:r>
              <a:rPr lang="en-US" sz="2800" dirty="0" smtClean="0"/>
              <a:t>) Single Mode Fiber</a:t>
            </a:r>
            <a:br>
              <a:rPr lang="en-US" sz="2800" dirty="0" smtClean="0"/>
            </a:br>
            <a:r>
              <a:rPr lang="en-US" sz="2800" dirty="0" smtClean="0"/>
              <a:t>(ii) Multi Mode Fiber</a:t>
            </a:r>
          </a:p>
          <a:p>
            <a:pPr marL="514350" indent="-514350">
              <a:buAutoNum type="alphaUcParenBoth"/>
            </a:pPr>
            <a:r>
              <a:rPr lang="en-US" sz="2800" dirty="0" smtClean="0"/>
              <a:t>The Refractive Index</a:t>
            </a:r>
            <a:br>
              <a:rPr lang="en-US" sz="2800" dirty="0" smtClean="0"/>
            </a:br>
            <a:r>
              <a:rPr lang="en-US" sz="2800" dirty="0" smtClean="0"/>
              <a:t>(</a:t>
            </a:r>
            <a:r>
              <a:rPr lang="en-US" sz="2800" dirty="0" err="1" smtClean="0"/>
              <a:t>i</a:t>
            </a:r>
            <a:r>
              <a:rPr lang="en-US" sz="2800" dirty="0" smtClean="0"/>
              <a:t>) Step Index </a:t>
            </a:r>
            <a:br>
              <a:rPr lang="en-US" sz="2800" dirty="0" smtClean="0"/>
            </a:br>
            <a:r>
              <a:rPr lang="en-US" sz="2800" dirty="0" smtClean="0"/>
              <a:t>(ii) Graded Index</a:t>
            </a:r>
          </a:p>
          <a:p>
            <a:pPr marL="514350" indent="-514350">
              <a:buAutoNum type="alphaUcParenBoth"/>
            </a:pPr>
            <a:endParaRPr lang="en-US" dirty="0"/>
          </a:p>
        </p:txBody>
      </p:sp>
      <p:pic>
        <p:nvPicPr>
          <p:cNvPr id="17410" name="Picture 2" descr="C:\Documents and Settings\All Users\Documents\My Pictures\Sample Pictures\pennwell.web.380.2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1981200"/>
            <a:ext cx="4114800" cy="3352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ADVANTAGES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The life of fiber is longer than copper wire.</a:t>
            </a:r>
          </a:p>
          <a:p>
            <a:r>
              <a:rPr lang="en-US" sz="2800" dirty="0" smtClean="0"/>
              <a:t>It is unaffected with electromagnetic interference.</a:t>
            </a:r>
          </a:p>
          <a:p>
            <a:r>
              <a:rPr lang="en-US" sz="2800" dirty="0" smtClean="0"/>
              <a:t>Loss of optical fiber is lower than the coaxial &amp; twisted pair.</a:t>
            </a:r>
          </a:p>
          <a:p>
            <a:r>
              <a:rPr lang="en-US" sz="2800" dirty="0" smtClean="0"/>
              <a:t>There is no necessity of additional equipment for protecting against grounding and voltage problems.</a:t>
            </a:r>
          </a:p>
          <a:p>
            <a:r>
              <a:rPr lang="en-US" sz="2800" dirty="0" smtClean="0"/>
              <a:t>Handling and installation cost of optical fiber is very nominal.</a:t>
            </a:r>
          </a:p>
          <a:p>
            <a:endParaRPr lang="en-US" sz="28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DISADVANTAGES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Highly Skilled staff would be required for maintenance.</a:t>
            </a:r>
          </a:p>
          <a:p>
            <a:r>
              <a:rPr lang="en-US" sz="2800" dirty="0" smtClean="0"/>
              <a:t>Only point to point working is possible on optical fiber.</a:t>
            </a:r>
          </a:p>
          <a:p>
            <a:r>
              <a:rPr lang="en-US" sz="2800" dirty="0" smtClean="0"/>
              <a:t>Accept unipolar codes only.</a:t>
            </a:r>
          </a:p>
          <a:p>
            <a:r>
              <a:rPr lang="en-US" sz="2800" dirty="0" smtClean="0"/>
              <a:t>Jointing of fiber and splicing is also time consuming </a:t>
            </a:r>
          </a:p>
          <a:p>
            <a:r>
              <a:rPr lang="en-US" sz="2800" dirty="0" smtClean="0"/>
              <a:t>Precise and costly instruments would be required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/>
              <a:t>Optical fiber have wider range of application in almost all field.</a:t>
            </a:r>
          </a:p>
          <a:p>
            <a:pPr>
              <a:lnSpc>
                <a:spcPct val="150000"/>
              </a:lnSpc>
              <a:buNone/>
            </a:pPr>
            <a:r>
              <a:rPr lang="en-US" sz="2800" dirty="0" smtClean="0"/>
              <a:t>(</a:t>
            </a:r>
            <a:r>
              <a:rPr lang="en-US" sz="2800" dirty="0" err="1" smtClean="0"/>
              <a:t>i</a:t>
            </a:r>
            <a:r>
              <a:rPr lang="en-US" sz="2800" dirty="0" smtClean="0"/>
              <a:t>) In telecommunication.</a:t>
            </a:r>
          </a:p>
          <a:p>
            <a:pPr>
              <a:lnSpc>
                <a:spcPct val="150000"/>
              </a:lnSpc>
              <a:buNone/>
            </a:pPr>
            <a:r>
              <a:rPr lang="en-US" sz="2800" dirty="0" smtClean="0"/>
              <a:t>(ii) In space.</a:t>
            </a:r>
          </a:p>
          <a:p>
            <a:pPr>
              <a:lnSpc>
                <a:spcPct val="150000"/>
              </a:lnSpc>
              <a:buNone/>
            </a:pPr>
            <a:r>
              <a:rPr lang="en-US" sz="2800" dirty="0" smtClean="0"/>
              <a:t>(iii) Medical .</a:t>
            </a:r>
          </a:p>
          <a:p>
            <a:pPr>
              <a:lnSpc>
                <a:spcPct val="150000"/>
              </a:lnSpc>
              <a:buNone/>
            </a:pPr>
            <a:r>
              <a:rPr lang="en-US" sz="2800" dirty="0" smtClean="0"/>
              <a:t>(iv) Industrial and computer.</a:t>
            </a:r>
          </a:p>
          <a:p>
            <a:pPr>
              <a:lnSpc>
                <a:spcPct val="150000"/>
              </a:lnSpc>
              <a:buNone/>
            </a:pPr>
            <a:r>
              <a:rPr lang="en-US" sz="2800" dirty="0" smtClean="0"/>
              <a:t>(v) Mining.</a:t>
            </a:r>
          </a:p>
          <a:p>
            <a:pPr>
              <a:lnSpc>
                <a:spcPct val="150000"/>
              </a:lnSpc>
              <a:buNone/>
            </a:pPr>
            <a:r>
              <a:rPr lang="en-US" sz="2800" dirty="0" smtClean="0"/>
              <a:t>(vi) In military applications etc.</a:t>
            </a:r>
          </a:p>
          <a:p>
            <a:pPr>
              <a:lnSpc>
                <a:spcPct val="150000"/>
              </a:lnSpc>
              <a:buNone/>
            </a:pPr>
            <a:r>
              <a:rPr lang="en-US" sz="2800" dirty="0" smtClean="0"/>
              <a:t>  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/>
              <a:t>I concluded that optical fiber communications are basic knowledge. The presentation also not covers all the aspects of optical fiber.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992556">
            <a:off x="381000" y="2667000"/>
            <a:ext cx="8229600" cy="1143000"/>
          </a:xfrm>
        </p:spPr>
        <p:txBody>
          <a:bodyPr/>
          <a:lstStyle/>
          <a:p>
            <a:pPr algn="ctr"/>
            <a:r>
              <a:rPr lang="en-US" dirty="0" smtClean="0"/>
              <a:t>THANK YOU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231</TotalTime>
  <Words>332</Words>
  <Application>Microsoft Office PowerPoint</Application>
  <PresentationFormat>On-screen Show (4:3)</PresentationFormat>
  <Paragraphs>54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Flow</vt:lpstr>
      <vt:lpstr>OPTICAL FIBER COMMUNICATION</vt:lpstr>
      <vt:lpstr>Contents </vt:lpstr>
      <vt:lpstr>Introduction</vt:lpstr>
      <vt:lpstr>Seeing light  at the end of the tunnel </vt:lpstr>
      <vt:lpstr>BLOCK DIAGRAM</vt:lpstr>
      <vt:lpstr>PRINCIPLE OF OPTICAL FIBER TOTAL INTERNAL REFLECTION </vt:lpstr>
      <vt:lpstr>TYPES OF OPTICAL FIBER</vt:lpstr>
      <vt:lpstr>ADVANTAGES</vt:lpstr>
      <vt:lpstr>DISADVANTAGES</vt:lpstr>
      <vt:lpstr>APPLICATIONS</vt:lpstr>
      <vt:lpstr>Conclusions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OPTICAL FIBER COMMUNICATION</dc:title>
  <dc:creator>hp</dc:creator>
  <cp:lastModifiedBy>HOME</cp:lastModifiedBy>
  <cp:revision>25</cp:revision>
  <dcterms:created xsi:type="dcterms:W3CDTF">2015-07-29T17:10:05Z</dcterms:created>
  <dcterms:modified xsi:type="dcterms:W3CDTF">2015-07-17T11:14:28Z</dcterms:modified>
</cp:coreProperties>
</file>